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computador&#10;&#10;Descrição gerada automaticamente">
            <a:extLst>
              <a:ext uri="{FF2B5EF4-FFF2-40B4-BE49-F238E27FC236}">
                <a16:creationId xmlns:a16="http://schemas.microsoft.com/office/drawing/2014/main" id="{075F280C-80F3-48DD-A455-AAB91A52B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8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438A-ADE7-48DA-BF61-7384B55DFAD6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1DD2-93A8-4748-9868-5BD0767342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9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hor.co/" TargetMode="External"/><Relationship Id="rId2" Type="http://schemas.openxmlformats.org/officeDocument/2006/relationships/hyperlink" Target="http://www.more.ufsc.b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98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0337" y="1098884"/>
            <a:ext cx="6352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A2C61C"/>
                </a:solidFill>
              </a:rPr>
              <a:t>Título fonte </a:t>
            </a:r>
            <a:r>
              <a:rPr lang="pt-BR" sz="4800" b="1" dirty="0" err="1">
                <a:solidFill>
                  <a:srgbClr val="A2C61C"/>
                </a:solidFill>
              </a:rPr>
              <a:t>Calibri</a:t>
            </a:r>
            <a:r>
              <a:rPr lang="pt-BR" sz="4800" b="1" dirty="0">
                <a:solidFill>
                  <a:srgbClr val="A2C61C"/>
                </a:solidFill>
              </a:rPr>
              <a:t> 48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90337" y="2074260"/>
            <a:ext cx="91100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Texto fonte </a:t>
            </a:r>
            <a:r>
              <a:rPr lang="pt-BR" sz="2800" dirty="0" err="1">
                <a:solidFill>
                  <a:schemeClr val="bg1"/>
                </a:solidFill>
              </a:rPr>
              <a:t>Calibri</a:t>
            </a:r>
            <a:r>
              <a:rPr lang="pt-BR" sz="2800">
                <a:solidFill>
                  <a:schemeClr val="bg1"/>
                </a:solidFill>
              </a:rPr>
              <a:t> </a:t>
            </a:r>
            <a:r>
              <a:rPr lang="pt-BR" sz="2800" smtClean="0">
                <a:solidFill>
                  <a:schemeClr val="bg1"/>
                </a:solidFill>
              </a:rPr>
              <a:t>28</a:t>
            </a: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Inserir fotos dos temas de pesquisa e das produções (maquetes, gráficos, </a:t>
            </a:r>
            <a:r>
              <a:rPr lang="pt-BR" sz="2800" dirty="0" err="1" smtClean="0">
                <a:solidFill>
                  <a:schemeClr val="bg1"/>
                </a:solidFill>
              </a:rPr>
              <a:t>etc</a:t>
            </a:r>
            <a:r>
              <a:rPr lang="pt-BR" sz="2800" dirty="0" smtClean="0">
                <a:solidFill>
                  <a:schemeClr val="bg1"/>
                </a:solidFill>
              </a:rPr>
              <a:t>).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5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1034142"/>
            <a:ext cx="12192000" cy="80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rgbClr val="004C79"/>
                </a:solidFill>
                <a:latin typeface="+mn-lt"/>
              </a:rPr>
              <a:t>Contextualização</a:t>
            </a:r>
            <a:endParaRPr lang="pt-BR" b="1" dirty="0">
              <a:solidFill>
                <a:srgbClr val="004C79"/>
              </a:solidFill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62742" y="2794391"/>
            <a:ext cx="436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Texto fonte </a:t>
            </a:r>
            <a:r>
              <a:rPr lang="pt-BR" sz="3200" dirty="0" err="1">
                <a:solidFill>
                  <a:schemeClr val="bg1"/>
                </a:solidFill>
              </a:rPr>
              <a:t>Calibri</a:t>
            </a:r>
            <a:r>
              <a:rPr lang="pt-BR" sz="3200" dirty="0">
                <a:solidFill>
                  <a:schemeClr val="bg1"/>
                </a:solidFill>
              </a:rPr>
              <a:t> 28</a:t>
            </a:r>
          </a:p>
        </p:txBody>
      </p:sp>
    </p:spTree>
    <p:extLst>
      <p:ext uri="{BB962C8B-B14F-4D97-AF65-F5344CB8AC3E}">
        <p14:creationId xmlns:p14="http://schemas.microsoft.com/office/powerpoint/2010/main" val="340658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38680" y="2495175"/>
            <a:ext cx="8805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Na formulação do problema, deve haver clareza e objetividade e ser levantado de forma interrogativa e delimitada com indicações de variáveis como tempo, espaço e características do objeto pesquisado.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034142"/>
            <a:ext cx="12192000" cy="80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rgbClr val="004C79"/>
                </a:solidFill>
                <a:latin typeface="+mn-lt"/>
              </a:rPr>
              <a:t>Problema de pesquisa</a:t>
            </a:r>
            <a:endParaRPr lang="pt-BR" b="1" dirty="0">
              <a:solidFill>
                <a:srgbClr val="004C7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912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38680" y="2495175"/>
            <a:ext cx="8805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chemeClr val="bg1"/>
                </a:solidFill>
              </a:rPr>
              <a:t>Nesse item, apresentar os objetivos.</a:t>
            </a:r>
          </a:p>
          <a:p>
            <a:pPr algn="just"/>
            <a:endParaRPr lang="pt-BR" sz="2800" dirty="0">
              <a:solidFill>
                <a:schemeClr val="bg1"/>
              </a:solidFill>
            </a:endParaRPr>
          </a:p>
          <a:p>
            <a:pPr algn="just"/>
            <a:r>
              <a:rPr lang="pt-BR" sz="2800" dirty="0">
                <a:solidFill>
                  <a:schemeClr val="bg1"/>
                </a:solidFill>
              </a:rPr>
              <a:t> A especificação do objetivo deve responder às questões: </a:t>
            </a:r>
            <a:r>
              <a:rPr lang="pt-BR" sz="2800" b="1" dirty="0">
                <a:solidFill>
                  <a:schemeClr val="bg1"/>
                </a:solidFill>
              </a:rPr>
              <a:t>Para quê? Para quem?</a:t>
            </a:r>
          </a:p>
          <a:p>
            <a:pPr algn="just"/>
            <a:endParaRPr lang="pt-BR" sz="2800" b="1" dirty="0">
              <a:solidFill>
                <a:schemeClr val="bg1"/>
              </a:solidFill>
            </a:endParaRPr>
          </a:p>
          <a:p>
            <a:pPr algn="just"/>
            <a:r>
              <a:rPr lang="pt-BR" sz="2800" dirty="0">
                <a:solidFill>
                  <a:schemeClr val="bg1"/>
                </a:solidFill>
              </a:rPr>
              <a:t>Descrever o objetivo geral e os objetivos específicos. </a:t>
            </a:r>
            <a:endParaRPr lang="pt-BR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034142"/>
            <a:ext cx="12192000" cy="80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rgbClr val="004C79"/>
                </a:solidFill>
                <a:latin typeface="+mn-lt"/>
              </a:rPr>
              <a:t>Objetivos</a:t>
            </a:r>
            <a:endParaRPr lang="pt-BR" b="1" dirty="0">
              <a:solidFill>
                <a:srgbClr val="004C7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30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7657" y="2291975"/>
            <a:ext cx="10856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A metodologia deve responder às seguintes perguntas: </a:t>
            </a:r>
            <a:r>
              <a:rPr lang="pt-BR" sz="2800" b="1" dirty="0">
                <a:solidFill>
                  <a:schemeClr val="bg1"/>
                </a:solidFill>
              </a:rPr>
              <a:t>Como? Onde?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Levantamento de fontes: a sugestão é usar fontes acadêmicas, virtuais ou impressas, e devem ser informadas nas referências de acordo com a norma NBR 6023 da ABNT.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Coleta de Dados: descrever as formas e instrumentos utilizados para a  coleta de dados.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034142"/>
            <a:ext cx="12192000" cy="80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rgbClr val="004C79"/>
                </a:solidFill>
                <a:latin typeface="+mn-lt"/>
              </a:rPr>
              <a:t>Metodologia</a:t>
            </a:r>
            <a:endParaRPr lang="pt-BR" b="1" dirty="0">
              <a:solidFill>
                <a:srgbClr val="004C7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696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38680" y="2495175"/>
            <a:ext cx="8805206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Nesse item, apresentar os resultados da pesquisa, bem como as considerações finais a que o grupo chegou, relacionando-os com os objetivos propostos.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034142"/>
            <a:ext cx="12192000" cy="80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rgbClr val="004C79"/>
                </a:solidFill>
                <a:latin typeface="+mn-lt"/>
              </a:rPr>
              <a:t>Resultados</a:t>
            </a:r>
            <a:endParaRPr lang="pt-BR" b="1" dirty="0">
              <a:solidFill>
                <a:srgbClr val="004C7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68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38680" y="2495175"/>
            <a:ext cx="8805206" cy="262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Descrever as principais fontes utilizadas para a realização da pesquisa de acordo com as normas da ABNT .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Sugestão: para a elaboração de referências utilizar os sites:</a:t>
            </a:r>
          </a:p>
          <a:p>
            <a:pPr lvl="1"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highlight>
                  <a:srgbClr val="C0C0C0"/>
                </a:highlight>
                <a:hlinkClick r:id="rId2"/>
              </a:rPr>
              <a:t>Mecanismo Online para Referências</a:t>
            </a:r>
            <a:endParaRPr lang="pt-BR" sz="2000" b="1" dirty="0">
              <a:solidFill>
                <a:schemeClr val="bg1"/>
              </a:solidFill>
              <a:highlight>
                <a:srgbClr val="C0C0C0"/>
              </a:highlight>
            </a:endParaRPr>
          </a:p>
          <a:p>
            <a:pPr lvl="1">
              <a:lnSpc>
                <a:spcPct val="150000"/>
              </a:lnSpc>
            </a:pPr>
            <a:r>
              <a:rPr lang="pt-BR" sz="2000" b="1" dirty="0" err="1">
                <a:solidFill>
                  <a:schemeClr val="bg1"/>
                </a:solidFill>
                <a:highlight>
                  <a:srgbClr val="C0C0C0"/>
                </a:highlight>
                <a:hlinkClick r:id="rId3"/>
              </a:rPr>
              <a:t>Menthor</a:t>
            </a:r>
            <a:endParaRPr lang="pt-BR" sz="2000" b="1" dirty="0">
              <a:solidFill>
                <a:schemeClr val="bg1"/>
              </a:solidFill>
              <a:highlight>
                <a:srgbClr val="C0C0C0"/>
              </a:highlight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034142"/>
            <a:ext cx="12192000" cy="80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rgbClr val="004C79"/>
                </a:solidFill>
                <a:latin typeface="+mn-lt"/>
              </a:rPr>
              <a:t>Referências</a:t>
            </a:r>
            <a:endParaRPr lang="pt-BR" b="1" dirty="0">
              <a:solidFill>
                <a:srgbClr val="004C7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672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17485" y="2690336"/>
            <a:ext cx="82731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Para a apresentação dos trabalhos utilizar as normas da ABNT (Associação Brasileira de Normas Técnicas).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Consultar o </a:t>
            </a:r>
            <a:r>
              <a:rPr lang="pt-BR" b="1" dirty="0">
                <a:solidFill>
                  <a:schemeClr val="bg1"/>
                </a:solidFill>
              </a:rPr>
              <a:t>Guia de Iniciação Científica </a:t>
            </a:r>
            <a:r>
              <a:rPr lang="pt-BR" dirty="0">
                <a:solidFill>
                  <a:schemeClr val="bg1"/>
                </a:solidFill>
              </a:rPr>
              <a:t>dos Colégios e Unidades Sociais da Rede Marista.</a:t>
            </a:r>
          </a:p>
        </p:txBody>
      </p:sp>
    </p:spTree>
    <p:extLst>
      <p:ext uri="{BB962C8B-B14F-4D97-AF65-F5344CB8AC3E}">
        <p14:creationId xmlns:p14="http://schemas.microsoft.com/office/powerpoint/2010/main" val="440002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tivo de Imagem" ma:contentTypeID="0x0101009148F5A04DDD49CBA7127AADA5FB792B00AADE34325A8B49CDA8BB4DB53328F214007EE1D3A02EF465419F8F11684A446EF4" ma:contentTypeVersion="17" ma:contentTypeDescription="Carregar uma imagem." ma:contentTypeScope="" ma:versionID="32f4af8ec95e184978817228de0292cb">
  <xsd:schema xmlns:xsd="http://www.w3.org/2001/XMLSchema" xmlns:xs="http://www.w3.org/2001/XMLSchema" xmlns:p="http://schemas.microsoft.com/office/2006/metadata/properties" xmlns:ns1="http://schemas.microsoft.com/sharepoint/v3" xmlns:ns2="A649EE1A-D691-495B-B7EF-B266A14CFC73" xmlns:ns3="http://schemas.microsoft.com/sharepoint/v3/fields" xmlns:ns4="411454c9-2cdd-42af-aac0-af15f9f11ae4" targetNamespace="http://schemas.microsoft.com/office/2006/metadata/properties" ma:root="true" ma:fieldsID="5e7cbb1cbbcee06d0e7d5189ae03a4fe" ns1:_="" ns2:_="" ns3:_="" ns4:_="">
    <xsd:import namespace="http://schemas.microsoft.com/sharepoint/v3"/>
    <xsd:import namespace="A649EE1A-D691-495B-B7EF-B266A14CFC73"/>
    <xsd:import namespace="http://schemas.microsoft.com/sharepoint/v3/fields"/>
    <xsd:import namespace="411454c9-2cdd-42af-aac0-af15f9f11ae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Resiz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Caminho da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qu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qu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Item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9EE1A-D691-495B-B7EF-B266A14CFC73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Existe Miniatura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Há Visualização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argura" ma:internalName="ImageWidth" ma:readOnly="true">
      <xsd:simpleType>
        <xsd:restriction base="dms:Unknown"/>
      </xsd:simpleType>
    </xsd:element>
    <xsd:element name="ImageHeight" ma:index="22" nillable="true" ma:displayName="Altura" ma:internalName="ImageHeight" ma:readOnly="true">
      <xsd:simpleType>
        <xsd:restriction base="dms:Unknown"/>
      </xsd:simpleType>
    </xsd:element>
    <xsd:element name="ImageCreateDate" ma:index="25" nillable="true" ma:displayName="Data da Imagem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Direitos Autorais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1454c9-2cdd-42af-aac0-af15f9f11ae4" elementFormDefault="qualified">
    <xsd:import namespace="http://schemas.microsoft.com/office/2006/documentManagement/types"/>
    <xsd:import namespace="http://schemas.microsoft.com/office/infopath/2007/PartnerControls"/>
    <xsd:element name="Resized" ma:index="29" nillable="true" ma:displayName="Resized" ma:internalName="Resiz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ários"/>
        <xsd:element name="keywords" minOccurs="0" maxOccurs="1" type="xsd:string" ma:index="14" ma:displayName="Palavras-ch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ized xmlns="411454c9-2cdd-42af-aac0-af15f9f11ae4">false</Resized>
    <PublishingExpirationDate xmlns="http://schemas.microsoft.com/sharepoint/v3" xsi:nil="true"/>
    <ImageCreateDate xmlns="A649EE1A-D691-495B-B7EF-B266A14CFC7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4.xml><?xml version="1.0" encoding="utf-8"?>
<?mso-contentType ?>
<SharedContentType xmlns="Microsoft.SharePoint.Taxonomy.ContentTypeSync" SourceId="74586987-c169-4f5a-b3ba-8d188e58673e" ContentTypeId="0x0101009148F5A04DDD49CBA7127AADA5FB792B00AADE34325A8B49CDA8BB4DB53328F214" PreviousValue="false"/>
</file>

<file path=customXml/itemProps1.xml><?xml version="1.0" encoding="utf-8"?>
<ds:datastoreItem xmlns:ds="http://schemas.openxmlformats.org/officeDocument/2006/customXml" ds:itemID="{3AD0496B-BE33-4E9F-82CE-997391DB6046}"/>
</file>

<file path=customXml/itemProps2.xml><?xml version="1.0" encoding="utf-8"?>
<ds:datastoreItem xmlns:ds="http://schemas.openxmlformats.org/officeDocument/2006/customXml" ds:itemID="{F9C8165B-5EAC-4DF7-9D2D-6B167FF914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9D7105-CCCE-471A-A692-93CF2D3C0175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87f692be-338e-43ac-9741-dd13855e04d2"/>
    <ds:schemaRef ds:uri="5e4d7288-a1eb-4986-b703-90c2f96d0ba8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FB177F8-EC54-40BE-8F7A-7C18D90BE3CF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251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Goulart Mondini (Comunicação e Marketing)</dc:creator>
  <cp:keywords/>
  <dc:description/>
  <cp:lastModifiedBy>Pedro Reinaldo Cipriani Manfroi (Pio XII)</cp:lastModifiedBy>
  <cp:revision>5</cp:revision>
  <dcterms:created xsi:type="dcterms:W3CDTF">2018-09-04T14:42:58Z</dcterms:created>
  <dcterms:modified xsi:type="dcterms:W3CDTF">2020-03-04T17:46:53Z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0x0101009148F5A04DDD49CBA7127AADA5FB792B00AADE34325A8B49CDA8BB4DB53328F214007EE1D3A02EF465419F8F11684A446EF4</vt:lpwstr>
  </property>
  <property fmtid="{D5CDD505-2E9C-101B-9397-08002B2CF9AE}" pid="3" name="_dlc_DocIdItemGuid">
    <vt:lpwstr>ca3409d7-e4a6-4b64-98bb-4c7b634ecba0</vt:lpwstr>
  </property>
</Properties>
</file>